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94549"/>
  </p:normalViewPr>
  <p:slideViewPr>
    <p:cSldViewPr snapToGrid="0">
      <p:cViewPr varScale="1">
        <p:scale>
          <a:sx n="85" d="100"/>
          <a:sy n="85" d="100"/>
        </p:scale>
        <p:origin x="62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42FE-E00B-4FAF-8F73-F722060EBA12}"/>
              </a:ext>
            </a:extLst>
          </p:cNvPr>
          <p:cNvSpPr>
            <a:spLocks noGrp="1"/>
          </p:cNvSpPr>
          <p:nvPr>
            <p:ph type="ctrTitle"/>
          </p:nvPr>
        </p:nvSpPr>
        <p:spPr>
          <a:xfrm>
            <a:off x="482600" y="978408"/>
            <a:ext cx="10506991" cy="2531555"/>
          </a:xfrm>
          <a:prstGeom prst="rect">
            <a:avLst/>
          </a:prstGeom>
        </p:spPr>
        <p:txBody>
          <a:bodyPr anchor="b"/>
          <a:lstStyle>
            <a:lvl1pPr algn="l">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7C1CCE2-4461-473E-B23C-34C8CCF04B3A}"/>
              </a:ext>
            </a:extLst>
          </p:cNvPr>
          <p:cNvSpPr>
            <a:spLocks noGrp="1"/>
          </p:cNvSpPr>
          <p:nvPr>
            <p:ph type="subTitle" idx="1"/>
          </p:nvPr>
        </p:nvSpPr>
        <p:spPr>
          <a:xfrm>
            <a:off x="482600" y="3602038"/>
            <a:ext cx="10506991" cy="227755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FAA551A-CE2F-4E35-A714-B1F04D4B4E8E}"/>
              </a:ext>
            </a:extLst>
          </p:cNvPr>
          <p:cNvSpPr>
            <a:spLocks noGrp="1"/>
          </p:cNvSpPr>
          <p:nvPr>
            <p:ph type="dt" sz="half" idx="10"/>
          </p:nvPr>
        </p:nvSpPr>
        <p:spPr/>
        <p:txBody>
          <a:bodyPr/>
          <a:lstStyle/>
          <a:p>
            <a:fld id="{81B8F32D-D8B6-4B9E-9CBF-DCAC30B7B93D}" type="datetimeFigureOut">
              <a:rPr lang="en-US" smtClean="0"/>
              <a:t>1/6/24</a:t>
            </a:fld>
            <a:endParaRPr lang="en-US"/>
          </a:p>
        </p:txBody>
      </p:sp>
      <p:sp>
        <p:nvSpPr>
          <p:cNvPr id="5" name="Footer Placeholder 4">
            <a:extLst>
              <a:ext uri="{FF2B5EF4-FFF2-40B4-BE49-F238E27FC236}">
                <a16:creationId xmlns:a16="http://schemas.microsoft.com/office/drawing/2014/main" id="{26B5C907-6594-4DFF-A32B-449C3BA968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76D75-E9DA-4660-AC52-51BA63FCB94D}"/>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10" name="Straight Connector 9">
            <a:extLst>
              <a:ext uri="{FF2B5EF4-FFF2-40B4-BE49-F238E27FC236}">
                <a16:creationId xmlns:a16="http://schemas.microsoft.com/office/drawing/2014/main" id="{A2EFA84C-D756-4DC7-AA46-68D776F37FA4}"/>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76817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43735-A77F-440D-9448-6AE7C204D377}"/>
              </a:ext>
            </a:extLst>
          </p:cNvPr>
          <p:cNvSpPr>
            <a:spLocks noGrp="1"/>
          </p:cNvSpPr>
          <p:nvPr>
            <p:ph type="title"/>
          </p:nvPr>
        </p:nvSpPr>
        <p:spPr>
          <a:xfrm>
            <a:off x="482600" y="978408"/>
            <a:ext cx="10634472" cy="215798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76C6EE-D55E-454B-B28C-EC73D1DB4A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2A2905-6D2E-4319-9521-61452AB8F996}"/>
              </a:ext>
            </a:extLst>
          </p:cNvPr>
          <p:cNvSpPr>
            <a:spLocks noGrp="1"/>
          </p:cNvSpPr>
          <p:nvPr>
            <p:ph type="dt" sz="half" idx="10"/>
          </p:nvPr>
        </p:nvSpPr>
        <p:spPr/>
        <p:txBody>
          <a:bodyPr/>
          <a:lstStyle/>
          <a:p>
            <a:fld id="{81B8F32D-D8B6-4B9E-9CBF-DCAC30B7B93D}" type="datetimeFigureOut">
              <a:rPr lang="en-US" smtClean="0"/>
              <a:t>1/6/24</a:t>
            </a:fld>
            <a:endParaRPr lang="en-US"/>
          </a:p>
        </p:txBody>
      </p:sp>
      <p:sp>
        <p:nvSpPr>
          <p:cNvPr id="5" name="Footer Placeholder 4">
            <a:extLst>
              <a:ext uri="{FF2B5EF4-FFF2-40B4-BE49-F238E27FC236}">
                <a16:creationId xmlns:a16="http://schemas.microsoft.com/office/drawing/2014/main" id="{6DAC7550-84E8-49D3-B419-6F5F327DA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AD2C6B-EA5D-4D97-BC84-6C860D536360}"/>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1477014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1B299E6-11CC-4181-86C3-528A13F1F556}"/>
              </a:ext>
              <a:ext uri="{C183D7F6-B498-43B3-948B-1728B52AA6E4}">
                <adec:decorative xmlns:adec="http://schemas.microsoft.com/office/drawing/2017/decorative" val="1"/>
              </a:ext>
            </a:extLst>
          </p:cNvPr>
          <p:cNvSpPr/>
          <p:nvPr/>
        </p:nvSpPr>
        <p:spPr>
          <a:xfrm>
            <a:off x="481007" y="3922232"/>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03473-0A64-4F9F-833B-8D64E39019B1}"/>
              </a:ext>
            </a:extLst>
          </p:cNvPr>
          <p:cNvSpPr>
            <a:spLocks noGrp="1"/>
          </p:cNvSpPr>
          <p:nvPr>
            <p:ph type="title"/>
          </p:nvPr>
        </p:nvSpPr>
        <p:spPr>
          <a:xfrm>
            <a:off x="482600" y="978409"/>
            <a:ext cx="10515600" cy="2716769"/>
          </a:xfrm>
          <a:prstGeom prst="rect">
            <a:avLst/>
          </a:prstGeo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6873736-B424-40F2-B562-6DC10E5EDE4F}"/>
              </a:ext>
            </a:extLst>
          </p:cNvPr>
          <p:cNvSpPr>
            <a:spLocks noGrp="1"/>
          </p:cNvSpPr>
          <p:nvPr>
            <p:ph type="body" idx="1"/>
          </p:nvPr>
        </p:nvSpPr>
        <p:spPr>
          <a:xfrm>
            <a:off x="482600" y="4171445"/>
            <a:ext cx="10515600" cy="1918205"/>
          </a:xfrm>
        </p:spPr>
        <p:txBody>
          <a:bodyPr>
            <a:normAutofit/>
          </a:bodyPr>
          <a:lstStyle>
            <a:lvl1pPr marL="0" indent="0">
              <a:buNone/>
              <a:defRPr lang="en-US" sz="2400" i="1" kern="120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Date Placeholder 3">
            <a:extLst>
              <a:ext uri="{FF2B5EF4-FFF2-40B4-BE49-F238E27FC236}">
                <a16:creationId xmlns:a16="http://schemas.microsoft.com/office/drawing/2014/main" id="{74348851-37C0-478D-B722-D76C817DC49D}"/>
              </a:ext>
            </a:extLst>
          </p:cNvPr>
          <p:cNvSpPr>
            <a:spLocks noGrp="1"/>
          </p:cNvSpPr>
          <p:nvPr>
            <p:ph type="dt" sz="half" idx="10"/>
          </p:nvPr>
        </p:nvSpPr>
        <p:spPr/>
        <p:txBody>
          <a:bodyPr/>
          <a:lstStyle/>
          <a:p>
            <a:fld id="{81B8F32D-D8B6-4B9E-9CBF-DCAC30B7B93D}" type="datetimeFigureOut">
              <a:rPr lang="en-US" smtClean="0"/>
              <a:t>1/6/24</a:t>
            </a:fld>
            <a:endParaRPr lang="en-US"/>
          </a:p>
        </p:txBody>
      </p:sp>
      <p:sp>
        <p:nvSpPr>
          <p:cNvPr id="5" name="Footer Placeholder 4">
            <a:extLst>
              <a:ext uri="{FF2B5EF4-FFF2-40B4-BE49-F238E27FC236}">
                <a16:creationId xmlns:a16="http://schemas.microsoft.com/office/drawing/2014/main" id="{263E063E-66CE-4C18-91FA-D14AE052D7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A66D3D-FD62-470C-BC3C-A03771A32F60}"/>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11" name="Straight Connector 10">
            <a:extLst>
              <a:ext uri="{FF2B5EF4-FFF2-40B4-BE49-F238E27FC236}">
                <a16:creationId xmlns:a16="http://schemas.microsoft.com/office/drawing/2014/main" id="{DDFF0049-0231-4557-A707-569556F0CA83}"/>
              </a:ext>
              <a:ext uri="{C183D7F6-B498-43B3-948B-1728B52AA6E4}">
                <adec:decorative xmlns:adec="http://schemas.microsoft.com/office/drawing/2017/decorative" val="1"/>
              </a:ext>
            </a:extLst>
          </p:cNvPr>
          <p:cNvCxnSpPr>
            <a:cxnSpLocks/>
          </p:cNvCxnSpPr>
          <p:nvPr/>
        </p:nvCxnSpPr>
        <p:spPr>
          <a:xfrm>
            <a:off x="481007" y="3922232"/>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457A0DB1-87C8-4BF4-B2A2-F9CA6ED05AC4}"/>
              </a:ext>
              <a:ext uri="{C183D7F6-B498-43B3-948B-1728B52AA6E4}">
                <adec:decorative xmlns:adec="http://schemas.microsoft.com/office/drawing/2017/decorative"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6C29209-8A8F-48A7-8BA2-AFADA37CBD4F}"/>
              </a:ext>
              <a:ext uri="{C183D7F6-B498-43B3-948B-1728B52AA6E4}">
                <adec:decorative xmlns:adec="http://schemas.microsoft.com/office/drawing/2017/decorative"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36486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66BE9C-AE7C-4C39-9694-C32D6939B965}"/>
              </a:ext>
              <a:ext uri="{C183D7F6-B498-43B3-948B-1728B52AA6E4}">
                <adec:decorative xmlns:adec="http://schemas.microsoft.com/office/drawing/2017/decorative" val="1"/>
              </a:ext>
            </a:extLst>
          </p:cNvPr>
          <p:cNvSpPr/>
          <p:nvPr/>
        </p:nvSpPr>
        <p:spPr>
          <a:xfrm>
            <a:off x="481007" y="483577"/>
            <a:ext cx="11147071" cy="2434824"/>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ACC42C-303A-4BDF-990A-2B07967BC9A9}"/>
              </a:ext>
            </a:extLst>
          </p:cNvPr>
          <p:cNvSpPr>
            <a:spLocks noGrp="1"/>
          </p:cNvSpPr>
          <p:nvPr>
            <p:ph type="title"/>
          </p:nvPr>
        </p:nvSpPr>
        <p:spPr>
          <a:xfrm>
            <a:off x="482599" y="978408"/>
            <a:ext cx="11147071" cy="1755263"/>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C55CEF-353E-4E14-83AD-ACADDC08D943}"/>
              </a:ext>
            </a:extLst>
          </p:cNvPr>
          <p:cNvSpPr>
            <a:spLocks noGrp="1"/>
          </p:cNvSpPr>
          <p:nvPr>
            <p:ph sz="half" idx="1"/>
          </p:nvPr>
        </p:nvSpPr>
        <p:spPr>
          <a:xfrm>
            <a:off x="48260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2E55ECEF-9654-4AC1-BF77-7BC602BBD434}"/>
              </a:ext>
            </a:extLst>
          </p:cNvPr>
          <p:cNvSpPr>
            <a:spLocks noGrp="1"/>
          </p:cNvSpPr>
          <p:nvPr>
            <p:ph sz="half" idx="2"/>
          </p:nvPr>
        </p:nvSpPr>
        <p:spPr>
          <a:xfrm>
            <a:off x="621112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4922FC8-BC06-407B-A82B-DA62B33A1CD4}"/>
              </a:ext>
            </a:extLst>
          </p:cNvPr>
          <p:cNvSpPr>
            <a:spLocks noGrp="1"/>
          </p:cNvSpPr>
          <p:nvPr>
            <p:ph type="dt" sz="half" idx="10"/>
          </p:nvPr>
        </p:nvSpPr>
        <p:spPr/>
        <p:txBody>
          <a:bodyPr/>
          <a:lstStyle/>
          <a:p>
            <a:fld id="{81B8F32D-D8B6-4B9E-9CBF-DCAC30B7B93D}" type="datetimeFigureOut">
              <a:rPr lang="en-US" smtClean="0"/>
              <a:t>1/6/24</a:t>
            </a:fld>
            <a:endParaRPr lang="en-US"/>
          </a:p>
        </p:txBody>
      </p:sp>
      <p:sp>
        <p:nvSpPr>
          <p:cNvPr id="6" name="Footer Placeholder 5">
            <a:extLst>
              <a:ext uri="{FF2B5EF4-FFF2-40B4-BE49-F238E27FC236}">
                <a16:creationId xmlns:a16="http://schemas.microsoft.com/office/drawing/2014/main" id="{7915B701-4E1F-48AA-8A3C-ED5DD9151E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6BCA31-8AC7-46F5-BCAB-41D54DF83D78}"/>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9" name="Straight Connector 8">
            <a:extLst>
              <a:ext uri="{FF2B5EF4-FFF2-40B4-BE49-F238E27FC236}">
                <a16:creationId xmlns:a16="http://schemas.microsoft.com/office/drawing/2014/main" id="{21BA86D8-2A29-4A0E-AEA0-39B41C4187DE}"/>
              </a:ext>
              <a:ext uri="{C183D7F6-B498-43B3-948B-1728B52AA6E4}">
                <adec:decorative xmlns:adec="http://schemas.microsoft.com/office/drawing/2017/decorative"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085E13E-918A-4D04-9E84-94148D7C878E}"/>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17323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E892-D975-4DD6-8583-A14DDBE85F0C}"/>
              </a:ext>
            </a:extLst>
          </p:cNvPr>
          <p:cNvSpPr>
            <a:spLocks noGrp="1"/>
          </p:cNvSpPr>
          <p:nvPr>
            <p:ph type="title"/>
          </p:nvPr>
        </p:nvSpPr>
        <p:spPr>
          <a:xfrm>
            <a:off x="484631" y="978407"/>
            <a:ext cx="11145039" cy="1339584"/>
          </a:xfrm>
          <a:prstGeom prst="rect">
            <a:avLst/>
          </a:prstGeom>
        </p:spPr>
        <p:txBody>
          <a:bodyPr anchor="b"/>
          <a:lstStyle/>
          <a:p>
            <a:r>
              <a:rPr lang="en-US"/>
              <a:t>Click to edit Master title style</a:t>
            </a:r>
            <a:endParaRPr lang="en-US" dirty="0"/>
          </a:p>
        </p:txBody>
      </p:sp>
      <p:sp>
        <p:nvSpPr>
          <p:cNvPr id="3" name="Text Placeholder 2">
            <a:extLst>
              <a:ext uri="{FF2B5EF4-FFF2-40B4-BE49-F238E27FC236}">
                <a16:creationId xmlns:a16="http://schemas.microsoft.com/office/drawing/2014/main" id="{7F1F7700-CECC-4881-BE5C-A13CD825B73B}"/>
              </a:ext>
            </a:extLst>
          </p:cNvPr>
          <p:cNvSpPr>
            <a:spLocks noGrp="1"/>
          </p:cNvSpPr>
          <p:nvPr>
            <p:ph type="body" idx="1"/>
          </p:nvPr>
        </p:nvSpPr>
        <p:spPr>
          <a:xfrm>
            <a:off x="484632" y="2500921"/>
            <a:ext cx="5346222" cy="823912"/>
          </a:xfrm>
        </p:spPr>
        <p:txBody>
          <a:bodyPr anchor="b">
            <a:normAutofit/>
          </a:bodyPr>
          <a:lstStyle>
            <a:lvl1pPr marL="0" indent="0">
              <a:buNone/>
              <a:defRPr lang="en-US" sz="2400" b="0" i="1"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Content Placeholder 3">
            <a:extLst>
              <a:ext uri="{FF2B5EF4-FFF2-40B4-BE49-F238E27FC236}">
                <a16:creationId xmlns:a16="http://schemas.microsoft.com/office/drawing/2014/main" id="{4CA50766-520A-44C5-943E-569222B74104}"/>
              </a:ext>
            </a:extLst>
          </p:cNvPr>
          <p:cNvSpPr>
            <a:spLocks noGrp="1"/>
          </p:cNvSpPr>
          <p:nvPr>
            <p:ph sz="half" idx="2"/>
          </p:nvPr>
        </p:nvSpPr>
        <p:spPr>
          <a:xfrm>
            <a:off x="484632" y="3428999"/>
            <a:ext cx="5346222"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72F7E42-976A-4239-8006-D68538D4B71F}"/>
              </a:ext>
            </a:extLst>
          </p:cNvPr>
          <p:cNvSpPr>
            <a:spLocks noGrp="1"/>
          </p:cNvSpPr>
          <p:nvPr>
            <p:ph type="body" sz="quarter" idx="3"/>
          </p:nvPr>
        </p:nvSpPr>
        <p:spPr>
          <a:xfrm>
            <a:off x="6257120" y="2500921"/>
            <a:ext cx="5372551" cy="823912"/>
          </a:xfrm>
        </p:spPr>
        <p:txBody>
          <a:bodyPr anchor="b"/>
          <a:lstStyle>
            <a:lvl1pPr marL="0" indent="0">
              <a:buNone/>
              <a:defRPr lang="en-US" sz="2400" b="0" i="1" kern="120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8CA329-951F-4391-ADC5-7EA320B7782F}"/>
              </a:ext>
            </a:extLst>
          </p:cNvPr>
          <p:cNvSpPr>
            <a:spLocks noGrp="1"/>
          </p:cNvSpPr>
          <p:nvPr>
            <p:ph sz="quarter" idx="4"/>
          </p:nvPr>
        </p:nvSpPr>
        <p:spPr>
          <a:xfrm>
            <a:off x="6257120" y="3428999"/>
            <a:ext cx="5372551"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FBEC22A-DA46-460C-B865-D928C20AE763}"/>
              </a:ext>
            </a:extLst>
          </p:cNvPr>
          <p:cNvSpPr>
            <a:spLocks noGrp="1"/>
          </p:cNvSpPr>
          <p:nvPr>
            <p:ph type="dt" sz="half" idx="10"/>
          </p:nvPr>
        </p:nvSpPr>
        <p:spPr/>
        <p:txBody>
          <a:bodyPr/>
          <a:lstStyle/>
          <a:p>
            <a:fld id="{81B8F32D-D8B6-4B9E-9CBF-DCAC30B7B93D}" type="datetimeFigureOut">
              <a:rPr lang="en-US" smtClean="0"/>
              <a:t>1/6/24</a:t>
            </a:fld>
            <a:endParaRPr lang="en-US"/>
          </a:p>
        </p:txBody>
      </p:sp>
      <p:sp>
        <p:nvSpPr>
          <p:cNvPr id="8" name="Footer Placeholder 7">
            <a:extLst>
              <a:ext uri="{FF2B5EF4-FFF2-40B4-BE49-F238E27FC236}">
                <a16:creationId xmlns:a16="http://schemas.microsoft.com/office/drawing/2014/main" id="{4EB2D647-42C5-4AB7-BB71-3A44065716E7}"/>
              </a:ext>
            </a:extLst>
          </p:cNvPr>
          <p:cNvSpPr>
            <a:spLocks noGrp="1"/>
          </p:cNvSpPr>
          <p:nvPr>
            <p:ph type="ftr" sz="quarter" idx="11"/>
          </p:nvPr>
        </p:nvSpPr>
        <p:spPr>
          <a:xfrm>
            <a:off x="484632" y="6419088"/>
            <a:ext cx="4114800" cy="365125"/>
          </a:xfrm>
        </p:spPr>
        <p:txBody>
          <a:bodyPr/>
          <a:lstStyle/>
          <a:p>
            <a:endParaRPr lang="en-US"/>
          </a:p>
        </p:txBody>
      </p:sp>
      <p:sp>
        <p:nvSpPr>
          <p:cNvPr id="9" name="Slide Number Placeholder 8">
            <a:extLst>
              <a:ext uri="{FF2B5EF4-FFF2-40B4-BE49-F238E27FC236}">
                <a16:creationId xmlns:a16="http://schemas.microsoft.com/office/drawing/2014/main" id="{590B2B67-714C-46DA-85E5-598B4244D3B0}"/>
              </a:ext>
            </a:extLst>
          </p:cNvPr>
          <p:cNvSpPr>
            <a:spLocks noGrp="1"/>
          </p:cNvSpPr>
          <p:nvPr>
            <p:ph type="sldNum" sz="quarter" idx="12"/>
          </p:nvPr>
        </p:nvSpPr>
        <p:spPr>
          <a:xfrm>
            <a:off x="10989591" y="-7190"/>
            <a:ext cx="640080" cy="365125"/>
          </a:xfrm>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299971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4B6724-AB30-4E7C-BE2B-ECD94FF1B463}"/>
              </a:ext>
              <a:ext uri="{C183D7F6-B498-43B3-948B-1728B52AA6E4}">
                <adec:decorative xmlns:adec="http://schemas.microsoft.com/office/drawing/2017/decorative" val="1"/>
              </a:ext>
            </a:extLst>
          </p:cNvPr>
          <p:cNvSpPr/>
          <p:nvPr/>
        </p:nvSpPr>
        <p:spPr>
          <a:xfrm>
            <a:off x="481007" y="3933311"/>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1D4BAB-2678-4A19-A575-C47CAF1446E5}"/>
              </a:ext>
            </a:extLst>
          </p:cNvPr>
          <p:cNvSpPr>
            <a:spLocks noGrp="1"/>
          </p:cNvSpPr>
          <p:nvPr>
            <p:ph type="title"/>
          </p:nvPr>
        </p:nvSpPr>
        <p:spPr>
          <a:xfrm>
            <a:off x="482600" y="978408"/>
            <a:ext cx="10634472" cy="2591509"/>
          </a:xfrm>
          <a:prstGeom prst="rect">
            <a:avLst/>
          </a:prstGeom>
        </p:spPr>
        <p:txBody>
          <a:bodyPr anchor="b"/>
          <a:lstStyle/>
          <a:p>
            <a:r>
              <a:rPr lang="en-US"/>
              <a:t>Click to edit Master title style</a:t>
            </a:r>
            <a:endParaRPr lang="en-US" dirty="0"/>
          </a:p>
        </p:txBody>
      </p:sp>
      <p:sp>
        <p:nvSpPr>
          <p:cNvPr id="3" name="Date Placeholder 2">
            <a:extLst>
              <a:ext uri="{FF2B5EF4-FFF2-40B4-BE49-F238E27FC236}">
                <a16:creationId xmlns:a16="http://schemas.microsoft.com/office/drawing/2014/main" id="{4047C89E-0ABD-4FD2-924C-894345ADFED8}"/>
              </a:ext>
            </a:extLst>
          </p:cNvPr>
          <p:cNvSpPr>
            <a:spLocks noGrp="1"/>
          </p:cNvSpPr>
          <p:nvPr>
            <p:ph type="dt" sz="half" idx="10"/>
          </p:nvPr>
        </p:nvSpPr>
        <p:spPr/>
        <p:txBody>
          <a:bodyPr/>
          <a:lstStyle/>
          <a:p>
            <a:fld id="{81B8F32D-D8B6-4B9E-9CBF-DCAC30B7B93D}" type="datetimeFigureOut">
              <a:rPr lang="en-US" smtClean="0"/>
              <a:t>1/6/24</a:t>
            </a:fld>
            <a:endParaRPr lang="en-US"/>
          </a:p>
        </p:txBody>
      </p:sp>
      <p:sp>
        <p:nvSpPr>
          <p:cNvPr id="4" name="Footer Placeholder 3">
            <a:extLst>
              <a:ext uri="{FF2B5EF4-FFF2-40B4-BE49-F238E27FC236}">
                <a16:creationId xmlns:a16="http://schemas.microsoft.com/office/drawing/2014/main" id="{553026CE-9CC8-403B-88B1-184D16532A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B3D616-3C18-401B-A792-E75149FDFC47}"/>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7" name="Straight Connector 6">
            <a:extLst>
              <a:ext uri="{FF2B5EF4-FFF2-40B4-BE49-F238E27FC236}">
                <a16:creationId xmlns:a16="http://schemas.microsoft.com/office/drawing/2014/main" id="{04EC6F70-D800-4067-A36A-5BBFC8018E2D}"/>
              </a:ext>
              <a:ext uri="{C183D7F6-B498-43B3-948B-1728B52AA6E4}">
                <adec:decorative xmlns:adec="http://schemas.microsoft.com/office/drawing/2017/decorative" val="1"/>
              </a:ext>
            </a:extLst>
          </p:cNvPr>
          <p:cNvCxnSpPr>
            <a:cxnSpLocks/>
          </p:cNvCxnSpPr>
          <p:nvPr/>
        </p:nvCxnSpPr>
        <p:spPr>
          <a:xfrm>
            <a:off x="482600" y="393331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42B66CB6-8988-4FBA-8524-726765A5F2AA}"/>
              </a:ext>
              <a:ext uri="{C183D7F6-B498-43B3-948B-1728B52AA6E4}">
                <adec:decorative xmlns:adec="http://schemas.microsoft.com/office/drawing/2017/decorative"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67710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73F84-0C6B-4EF4-9405-C389824999D4}"/>
              </a:ext>
            </a:extLst>
          </p:cNvPr>
          <p:cNvSpPr>
            <a:spLocks noGrp="1"/>
          </p:cNvSpPr>
          <p:nvPr>
            <p:ph type="dt" sz="half" idx="10"/>
          </p:nvPr>
        </p:nvSpPr>
        <p:spPr/>
        <p:txBody>
          <a:bodyPr/>
          <a:lstStyle/>
          <a:p>
            <a:fld id="{81B8F32D-D8B6-4B9E-9CBF-DCAC30B7B93D}" type="datetimeFigureOut">
              <a:rPr lang="en-US" smtClean="0"/>
              <a:t>1/6/24</a:t>
            </a:fld>
            <a:endParaRPr lang="en-US"/>
          </a:p>
        </p:txBody>
      </p:sp>
      <p:sp>
        <p:nvSpPr>
          <p:cNvPr id="3" name="Footer Placeholder 2">
            <a:extLst>
              <a:ext uri="{FF2B5EF4-FFF2-40B4-BE49-F238E27FC236}">
                <a16:creationId xmlns:a16="http://schemas.microsoft.com/office/drawing/2014/main" id="{DCCEC807-744E-4C5C-8B15-09AED3E570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FBCB19-9F4B-474C-85C1-4A645A971827}"/>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2496994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88B0-DD6B-449B-AE32-D3192081E76F}"/>
              </a:ext>
            </a:extLst>
          </p:cNvPr>
          <p:cNvSpPr>
            <a:spLocks noGrp="1"/>
          </p:cNvSpPr>
          <p:nvPr>
            <p:ph type="title"/>
          </p:nvPr>
        </p:nvSpPr>
        <p:spPr>
          <a:xfrm>
            <a:off x="484632" y="978408"/>
            <a:ext cx="4287393" cy="2450592"/>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F22ED6-5B69-4B3B-BF96-3A75F2107FA6}"/>
              </a:ext>
            </a:extLst>
          </p:cNvPr>
          <p:cNvSpPr>
            <a:spLocks noGrp="1"/>
          </p:cNvSpPr>
          <p:nvPr>
            <p:ph idx="1"/>
          </p:nvPr>
        </p:nvSpPr>
        <p:spPr>
          <a:xfrm>
            <a:off x="5183187" y="987425"/>
            <a:ext cx="644648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07704043-D45F-440A-A15D-2718A913E05A}"/>
              </a:ext>
            </a:extLst>
          </p:cNvPr>
          <p:cNvSpPr>
            <a:spLocks noGrp="1"/>
          </p:cNvSpPr>
          <p:nvPr>
            <p:ph type="body" sz="half" idx="2"/>
          </p:nvPr>
        </p:nvSpPr>
        <p:spPr>
          <a:xfrm>
            <a:off x="484632" y="3645074"/>
            <a:ext cx="4287393" cy="2223914"/>
          </a:xfrm>
        </p:spPr>
        <p:txBody>
          <a:bodyPr/>
          <a:lstStyle>
            <a:lvl1pPr marL="0" indent="0">
              <a:buNone/>
              <a:defRPr lang="en-US" sz="2400" i="1"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072DC-7326-43E7-806C-B690C439E8A8}"/>
              </a:ext>
            </a:extLst>
          </p:cNvPr>
          <p:cNvSpPr>
            <a:spLocks noGrp="1"/>
          </p:cNvSpPr>
          <p:nvPr>
            <p:ph type="dt" sz="half" idx="10"/>
          </p:nvPr>
        </p:nvSpPr>
        <p:spPr/>
        <p:txBody>
          <a:bodyPr/>
          <a:lstStyle/>
          <a:p>
            <a:fld id="{81B8F32D-D8B6-4B9E-9CBF-DCAC30B7B93D}" type="datetimeFigureOut">
              <a:rPr lang="en-US" smtClean="0"/>
              <a:t>1/6/24</a:t>
            </a:fld>
            <a:endParaRPr lang="en-US"/>
          </a:p>
        </p:txBody>
      </p:sp>
      <p:sp>
        <p:nvSpPr>
          <p:cNvPr id="6" name="Footer Placeholder 5">
            <a:extLst>
              <a:ext uri="{FF2B5EF4-FFF2-40B4-BE49-F238E27FC236}">
                <a16:creationId xmlns:a16="http://schemas.microsoft.com/office/drawing/2014/main" id="{73F89A0F-B8C6-4AA6-A9C4-4A454F422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57A616-A4F2-4FC5-88DE-B4E6BA542895}"/>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4143695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B773D-D007-4687-BA9C-9F229829B5EF}"/>
              </a:ext>
            </a:extLst>
          </p:cNvPr>
          <p:cNvSpPr>
            <a:spLocks noGrp="1"/>
          </p:cNvSpPr>
          <p:nvPr>
            <p:ph type="title"/>
          </p:nvPr>
        </p:nvSpPr>
        <p:spPr>
          <a:xfrm>
            <a:off x="484632" y="978407"/>
            <a:ext cx="4287393" cy="2450593"/>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A3A75FC-78D2-4EF5-884F-11B7BACF799A}"/>
              </a:ext>
            </a:extLst>
          </p:cNvPr>
          <p:cNvSpPr>
            <a:spLocks noGrp="1"/>
          </p:cNvSpPr>
          <p:nvPr>
            <p:ph type="pic" idx="1"/>
          </p:nvPr>
        </p:nvSpPr>
        <p:spPr>
          <a:xfrm>
            <a:off x="5183187" y="987425"/>
            <a:ext cx="644648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D7CE0BB-D335-4391-A23F-194C575CAF8F}"/>
              </a:ext>
            </a:extLst>
          </p:cNvPr>
          <p:cNvSpPr>
            <a:spLocks noGrp="1"/>
          </p:cNvSpPr>
          <p:nvPr>
            <p:ph type="body" sz="half" idx="2"/>
          </p:nvPr>
        </p:nvSpPr>
        <p:spPr>
          <a:xfrm>
            <a:off x="484632" y="3645074"/>
            <a:ext cx="4287393" cy="2223914"/>
          </a:xfrm>
        </p:spPr>
        <p:txBody>
          <a:bodyPr/>
          <a:lstStyle>
            <a:lvl1pPr marL="0" indent="0">
              <a:buNone/>
              <a:defRPr lang="en-US" sz="240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7701E1-B97B-4DA5-B9AD-07B7C12476AE}"/>
              </a:ext>
            </a:extLst>
          </p:cNvPr>
          <p:cNvSpPr>
            <a:spLocks noGrp="1"/>
          </p:cNvSpPr>
          <p:nvPr>
            <p:ph type="dt" sz="half" idx="10"/>
          </p:nvPr>
        </p:nvSpPr>
        <p:spPr/>
        <p:txBody>
          <a:bodyPr/>
          <a:lstStyle/>
          <a:p>
            <a:fld id="{81B8F32D-D8B6-4B9E-9CBF-DCAC30B7B93D}" type="datetimeFigureOut">
              <a:rPr lang="en-US" smtClean="0"/>
              <a:t>1/6/24</a:t>
            </a:fld>
            <a:endParaRPr lang="en-US"/>
          </a:p>
        </p:txBody>
      </p:sp>
      <p:sp>
        <p:nvSpPr>
          <p:cNvPr id="6" name="Footer Placeholder 5">
            <a:extLst>
              <a:ext uri="{FF2B5EF4-FFF2-40B4-BE49-F238E27FC236}">
                <a16:creationId xmlns:a16="http://schemas.microsoft.com/office/drawing/2014/main" id="{076D9CF8-F42F-4618-9F26-8BFE56487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CA2023-1ECA-4A96-BDC7-F7FA4368BE1B}"/>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2406953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999A10-4355-4A13-B008-196B21ABEEAF}"/>
              </a:ext>
              <a:ext uri="{C183D7F6-B498-43B3-948B-1728B52AA6E4}">
                <adec:decorative xmlns:adec="http://schemas.microsoft.com/office/drawing/2017/decorative" val="1"/>
              </a:ext>
            </a:extLst>
          </p:cNvPr>
          <p:cNvSpPr/>
          <p:nvPr/>
        </p:nvSpPr>
        <p:spPr>
          <a:xfrm>
            <a:off x="482600" y="483576"/>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6D448-AFEA-4483-B0E4-002840525CDD}"/>
              </a:ext>
            </a:extLst>
          </p:cNvPr>
          <p:cNvSpPr>
            <a:spLocks noGrp="1"/>
          </p:cNvSpPr>
          <p:nvPr>
            <p:ph type="title"/>
          </p:nvPr>
        </p:nvSpPr>
        <p:spPr>
          <a:xfrm>
            <a:off x="482600" y="978408"/>
            <a:ext cx="10506991" cy="1755263"/>
          </a:xfrm>
          <a:prstGeom prst="rect">
            <a:avLst/>
          </a:prstGeo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CF216234-4516-4303-8F60-A8127D89A5E5}"/>
              </a:ext>
            </a:extLst>
          </p:cNvPr>
          <p:cNvSpPr>
            <a:spLocks noGrp="1"/>
          </p:cNvSpPr>
          <p:nvPr>
            <p:ph type="body" orient="vert" idx="1"/>
          </p:nvPr>
        </p:nvSpPr>
        <p:spPr>
          <a:xfrm>
            <a:off x="484192" y="3103131"/>
            <a:ext cx="10506991" cy="30929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46B5D50-A474-462B-A807-DF186B1C2F48}"/>
              </a:ext>
            </a:extLst>
          </p:cNvPr>
          <p:cNvSpPr>
            <a:spLocks noGrp="1"/>
          </p:cNvSpPr>
          <p:nvPr>
            <p:ph type="dt" sz="half" idx="10"/>
          </p:nvPr>
        </p:nvSpPr>
        <p:spPr/>
        <p:txBody>
          <a:bodyPr/>
          <a:lstStyle/>
          <a:p>
            <a:fld id="{81B8F32D-D8B6-4B9E-9CBF-DCAC30B7B93D}" type="datetimeFigureOut">
              <a:rPr lang="en-US" smtClean="0"/>
              <a:t>1/6/24</a:t>
            </a:fld>
            <a:endParaRPr lang="en-US"/>
          </a:p>
        </p:txBody>
      </p:sp>
      <p:sp>
        <p:nvSpPr>
          <p:cNvPr id="5" name="Footer Placeholder 4">
            <a:extLst>
              <a:ext uri="{FF2B5EF4-FFF2-40B4-BE49-F238E27FC236}">
                <a16:creationId xmlns:a16="http://schemas.microsoft.com/office/drawing/2014/main" id="{F8BF1DAF-2E2D-46ED-AA3E-3D2FE40399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2FC771-EB13-4EB5-A0A2-3968C6ABBD4E}"/>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8" name="Straight Connector 7">
            <a:extLst>
              <a:ext uri="{FF2B5EF4-FFF2-40B4-BE49-F238E27FC236}">
                <a16:creationId xmlns:a16="http://schemas.microsoft.com/office/drawing/2014/main" id="{B3B596B8-8230-4695-8D76-F06AFA8156C3}"/>
              </a:ext>
              <a:ext uri="{C183D7F6-B498-43B3-948B-1728B52AA6E4}">
                <adec:decorative xmlns:adec="http://schemas.microsoft.com/office/drawing/2017/decorative"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53EBF93-5FD9-4F4E-8485-7B937145CD08}"/>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6502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6B4D06-C7C6-4949-8EB2-F03ED999A2BB}"/>
              </a:ext>
            </a:extLst>
          </p:cNvPr>
          <p:cNvSpPr>
            <a:spLocks noGrp="1"/>
          </p:cNvSpPr>
          <p:nvPr>
            <p:ph type="title" orient="vert"/>
          </p:nvPr>
        </p:nvSpPr>
        <p:spPr>
          <a:xfrm>
            <a:off x="8041710" y="978408"/>
            <a:ext cx="2947881" cy="5124777"/>
          </a:xfrm>
          <a:prstGeom prst="rect">
            <a:avLst/>
          </a:prstGeo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C921B9D-8C11-4176-AF22-89F972E21284}"/>
              </a:ext>
            </a:extLst>
          </p:cNvPr>
          <p:cNvSpPr>
            <a:spLocks noGrp="1"/>
          </p:cNvSpPr>
          <p:nvPr>
            <p:ph type="body" orient="vert" idx="1"/>
          </p:nvPr>
        </p:nvSpPr>
        <p:spPr>
          <a:xfrm>
            <a:off x="484632" y="978408"/>
            <a:ext cx="7256453" cy="51247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AFA9E1C-8E18-4A35-9BD8-427B1D14BB8E}"/>
              </a:ext>
            </a:extLst>
          </p:cNvPr>
          <p:cNvSpPr>
            <a:spLocks noGrp="1"/>
          </p:cNvSpPr>
          <p:nvPr>
            <p:ph type="dt" sz="half" idx="10"/>
          </p:nvPr>
        </p:nvSpPr>
        <p:spPr/>
        <p:txBody>
          <a:bodyPr/>
          <a:lstStyle/>
          <a:p>
            <a:fld id="{81B8F32D-D8B6-4B9E-9CBF-DCAC30B7B93D}" type="datetimeFigureOut">
              <a:rPr lang="en-US" smtClean="0"/>
              <a:t>1/6/24</a:t>
            </a:fld>
            <a:endParaRPr lang="en-US"/>
          </a:p>
        </p:txBody>
      </p:sp>
      <p:sp>
        <p:nvSpPr>
          <p:cNvPr id="5" name="Footer Placeholder 4">
            <a:extLst>
              <a:ext uri="{FF2B5EF4-FFF2-40B4-BE49-F238E27FC236}">
                <a16:creationId xmlns:a16="http://schemas.microsoft.com/office/drawing/2014/main" id="{2E116CDB-7BB6-4DD2-A626-6DA8E569F2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D0403B-439E-449F-83B1-799EEC239A20}"/>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2772368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87A535-3CAC-46BC-B2B2-3AE83EC3A561}"/>
              </a:ext>
            </a:extLst>
          </p:cNvPr>
          <p:cNvSpPr>
            <a:spLocks noGrp="1"/>
          </p:cNvSpPr>
          <p:nvPr>
            <p:ph type="title"/>
          </p:nvPr>
        </p:nvSpPr>
        <p:spPr>
          <a:xfrm>
            <a:off x="482600" y="978408"/>
            <a:ext cx="10506991" cy="2153099"/>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D8EBDBD-59EC-46ED-BE79-6D37B531D692}"/>
              </a:ext>
            </a:extLst>
          </p:cNvPr>
          <p:cNvSpPr>
            <a:spLocks noGrp="1"/>
          </p:cNvSpPr>
          <p:nvPr>
            <p:ph type="body" idx="1"/>
          </p:nvPr>
        </p:nvSpPr>
        <p:spPr>
          <a:xfrm>
            <a:off x="482600" y="3306870"/>
            <a:ext cx="10506991" cy="257272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5921F5C-FD3D-42C7-90F4-5ECE6FFCFE7F}"/>
              </a:ext>
            </a:extLst>
          </p:cNvPr>
          <p:cNvSpPr>
            <a:spLocks noGrp="1"/>
          </p:cNvSpPr>
          <p:nvPr>
            <p:ph type="dt" sz="half" idx="2"/>
          </p:nvPr>
        </p:nvSpPr>
        <p:spPr>
          <a:xfrm>
            <a:off x="484632" y="100584"/>
            <a:ext cx="2743200" cy="365125"/>
          </a:xfrm>
          <a:prstGeom prst="rect">
            <a:avLst/>
          </a:prstGeom>
        </p:spPr>
        <p:txBody>
          <a:bodyPr vert="horz" lIns="91440" tIns="45720" rIns="91440" bIns="45720" rtlCol="0" anchor="ctr"/>
          <a:lstStyle>
            <a:lvl1pPr algn="l">
              <a:defRPr sz="900">
                <a:solidFill>
                  <a:schemeClr val="tx1"/>
                </a:solidFill>
              </a:defRPr>
            </a:lvl1pPr>
          </a:lstStyle>
          <a:p>
            <a:fld id="{81B8F32D-D8B6-4B9E-9CBF-DCAC30B7B93D}" type="datetimeFigureOut">
              <a:rPr lang="en-US" smtClean="0"/>
              <a:pPr/>
              <a:t>1/6/24</a:t>
            </a:fld>
            <a:endParaRPr lang="en-US" dirty="0"/>
          </a:p>
        </p:txBody>
      </p:sp>
      <p:sp>
        <p:nvSpPr>
          <p:cNvPr id="5" name="Footer Placeholder 4">
            <a:extLst>
              <a:ext uri="{FF2B5EF4-FFF2-40B4-BE49-F238E27FC236}">
                <a16:creationId xmlns:a16="http://schemas.microsoft.com/office/drawing/2014/main" id="{0FE63D50-6D0B-4963-97B9-A32AE63235B8}"/>
              </a:ext>
            </a:extLst>
          </p:cNvPr>
          <p:cNvSpPr>
            <a:spLocks noGrp="1"/>
          </p:cNvSpPr>
          <p:nvPr>
            <p:ph type="ftr" sz="quarter" idx="3"/>
          </p:nvPr>
        </p:nvSpPr>
        <p:spPr>
          <a:xfrm>
            <a:off x="484632" y="6419088"/>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826B5E08-CAC3-4C87-B143-5F8956AE905D}"/>
              </a:ext>
            </a:extLst>
          </p:cNvPr>
          <p:cNvSpPr>
            <a:spLocks noGrp="1"/>
          </p:cNvSpPr>
          <p:nvPr>
            <p:ph type="sldNum" sz="quarter" idx="4"/>
          </p:nvPr>
        </p:nvSpPr>
        <p:spPr>
          <a:xfrm>
            <a:off x="10989591" y="100584"/>
            <a:ext cx="640080" cy="365125"/>
          </a:xfrm>
          <a:prstGeom prst="rect">
            <a:avLst/>
          </a:prstGeom>
        </p:spPr>
        <p:txBody>
          <a:bodyPr vert="horz" lIns="91440" tIns="45720" rIns="91440" bIns="45720" rtlCol="0" anchor="ctr"/>
          <a:lstStyle>
            <a:lvl1pPr algn="r">
              <a:defRPr sz="900">
                <a:solidFill>
                  <a:schemeClr val="tx1"/>
                </a:solidFill>
              </a:defRPr>
            </a:lvl1pPr>
          </a:lstStyle>
          <a:p>
            <a:fld id="{60553ECD-7F6D-420D-93CA-D8D15EB427AC}" type="slidenum">
              <a:rPr lang="en-US" smtClean="0"/>
              <a:pPr/>
              <a:t>‹#›</a:t>
            </a:fld>
            <a:endParaRPr lang="en-US" dirty="0"/>
          </a:p>
        </p:txBody>
      </p:sp>
      <p:cxnSp>
        <p:nvCxnSpPr>
          <p:cNvPr id="8" name="Straight Connector 7">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3748313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sz="66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F60170-91B4-45F0-B88B-9C07AEC46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C4496C2-04B4-CA53-4B82-6E9724F3B300}"/>
              </a:ext>
            </a:extLst>
          </p:cNvPr>
          <p:cNvSpPr>
            <a:spLocks noGrp="1"/>
          </p:cNvSpPr>
          <p:nvPr>
            <p:ph type="subTitle" idx="1"/>
          </p:nvPr>
        </p:nvSpPr>
        <p:spPr>
          <a:xfrm>
            <a:off x="749643" y="1109273"/>
            <a:ext cx="6297481" cy="5401018"/>
          </a:xfrm>
        </p:spPr>
        <p:txBody>
          <a:bodyPr anchor="t">
            <a:normAutofit lnSpcReduction="10000"/>
          </a:bodyPr>
          <a:lstStyle/>
          <a:p>
            <a:pPr>
              <a:lnSpc>
                <a:spcPct val="90000"/>
              </a:lnSpc>
            </a:pPr>
            <a:r>
              <a:rPr lang="zh-TW" dirty="0">
                <a:latin typeface="Microsoft YaHei UI" panose="020B0400000000000000" pitchFamily="34" charset="-122"/>
                <a:ea typeface="Microsoft YaHei UI" panose="020B0400000000000000" pitchFamily="34" charset="-122"/>
                <a:cs typeface="Arial" panose="020B0604020202020204" pitchFamily="34" charset="0"/>
              </a:rPr>
              <a:t>拜登-哈里斯政府公佈了美國商務部與Microchip Technology Inc. 之間的一份不具約束力的初步條款備忘錄(PMT)。該協議旨在根據《CHIPS 和科學法案》提供約1.62 億美元的聯邦激勵措施，以支援本土研發Microchip 的半導體供應鏈。</a:t>
            </a:r>
            <a:br>
              <a:rPr lang="en-US" altLang="zh-TW" dirty="0">
                <a:latin typeface="Microsoft YaHei UI" panose="020B0400000000000000" pitchFamily="34" charset="-122"/>
                <a:ea typeface="Microsoft YaHei UI" panose="020B0400000000000000" pitchFamily="34" charset="-122"/>
                <a:cs typeface="Arial" panose="020B0604020202020204" pitchFamily="34" charset="0"/>
              </a:rPr>
            </a:br>
            <a:br>
              <a:rPr lang="en-US" altLang="zh-TW" dirty="0">
                <a:latin typeface="Microsoft YaHei UI" panose="020B0400000000000000" pitchFamily="34" charset="-122"/>
                <a:ea typeface="Microsoft YaHei UI" panose="020B0400000000000000" pitchFamily="34" charset="-122"/>
                <a:cs typeface="Arial" panose="020B0604020202020204" pitchFamily="34" charset="0"/>
              </a:rPr>
            </a:br>
            <a:r>
              <a:rPr lang="zh-TW" dirty="0">
                <a:latin typeface="Microsoft YaHei UI" panose="020B0400000000000000" pitchFamily="34" charset="-122"/>
                <a:ea typeface="Microsoft YaHei UI" panose="020B0400000000000000" pitchFamily="34" charset="-122"/>
                <a:cs typeface="Arial" panose="020B0604020202020204" pitchFamily="34" charset="0"/>
              </a:rPr>
              <a:t>這項投資旨在提高 Microchip 在美國的微控制器單元 (MCU) 和其他對美國各行業至關重要的特種半導體的產量。這項措施與拜登總統的投資美國議程一致，重點在於加強供應鏈、創造就業機會、加強國家安全和提高美國競爭力。</a:t>
            </a:r>
            <a:br>
              <a:rPr lang="en-US" altLang="zh-TW" dirty="0">
                <a:latin typeface="Microsoft YaHei UI" panose="020B0400000000000000" pitchFamily="34" charset="-122"/>
                <a:ea typeface="Microsoft YaHei UI" panose="020B0400000000000000" pitchFamily="34" charset="-122"/>
                <a:cs typeface="Arial" panose="020B0604020202020204" pitchFamily="34" charset="0"/>
              </a:rPr>
            </a:br>
            <a:br>
              <a:rPr lang="en-US" altLang="zh-TW" dirty="0">
                <a:latin typeface="Microsoft YaHei UI" panose="020B0400000000000000" pitchFamily="34" charset="-122"/>
                <a:ea typeface="Microsoft YaHei UI" panose="020B0400000000000000" pitchFamily="34" charset="-122"/>
                <a:cs typeface="Arial" panose="020B0604020202020204" pitchFamily="34" charset="0"/>
              </a:rPr>
            </a:br>
            <a:r>
              <a:rPr lang="zh-TW" dirty="0">
                <a:latin typeface="Microsoft YaHei UI" panose="020B0400000000000000" pitchFamily="34" charset="-122"/>
                <a:ea typeface="Microsoft YaHei UI" panose="020B0400000000000000" pitchFamily="34" charset="-122"/>
                <a:cs typeface="Arial" panose="020B0604020202020204" pitchFamily="34" charset="0"/>
              </a:rPr>
              <a:t>該公告標誌著商務部根據 CHIPS 和科學法案實施的第二次 PMT。該投資預計將直接創造 700 多個建築和製造業就業機會。</a:t>
            </a:r>
            <a:br>
              <a:rPr lang="en-US" i="0" dirty="0">
                <a:effectLst/>
                <a:latin typeface="Arial" panose="020B0604020202020204" pitchFamily="34" charset="0"/>
                <a:cs typeface="Arial" panose="020B0604020202020204" pitchFamily="34" charset="0"/>
              </a:rPr>
            </a:br>
            <a:endParaRPr lang="en-US" i="0" dirty="0">
              <a:effectLst/>
              <a:latin typeface="Arial" panose="020B0604020202020204" pitchFamily="34" charset="0"/>
              <a:cs typeface="Arial" panose="020B0604020202020204" pitchFamily="34" charset="0"/>
            </a:endParaRPr>
          </a:p>
          <a:p>
            <a:pPr>
              <a:lnSpc>
                <a:spcPct val="90000"/>
              </a:lnSpc>
            </a:pPr>
            <a:endParaRPr lang="en-US" sz="1300" dirty="0"/>
          </a:p>
        </p:txBody>
      </p:sp>
      <p:cxnSp>
        <p:nvCxnSpPr>
          <p:cNvPr id="11" name="Straight Connector 10">
            <a:extLst>
              <a:ext uri="{FF2B5EF4-FFF2-40B4-BE49-F238E27FC236}">
                <a16:creationId xmlns:a16="http://schemas.microsoft.com/office/drawing/2014/main" id="{82A1AB15-495E-4EE0-98F0-89DD89CD14F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4" name="Picture 3">
            <a:extLst>
              <a:ext uri="{FF2B5EF4-FFF2-40B4-BE49-F238E27FC236}">
                <a16:creationId xmlns:a16="http://schemas.microsoft.com/office/drawing/2014/main" id="{76089B6C-06C8-1A60-6D11-EB3FC5958021}"/>
              </a:ext>
            </a:extLst>
          </p:cNvPr>
          <p:cNvPicPr>
            <a:picLocks noChangeAspect="1"/>
          </p:cNvPicPr>
          <p:nvPr/>
        </p:nvPicPr>
        <p:blipFill>
          <a:blip r:embed="rId2">
            <a:alphaModFix/>
          </a:blip>
          <a:stretch>
            <a:fillRect/>
          </a:stretch>
        </p:blipFill>
        <p:spPr>
          <a:xfrm>
            <a:off x="7585024" y="1289160"/>
            <a:ext cx="3857334" cy="4057249"/>
          </a:xfrm>
          <a:prstGeom prst="rect">
            <a:avLst/>
          </a:prstGeom>
        </p:spPr>
      </p:pic>
      <p:cxnSp>
        <p:nvCxnSpPr>
          <p:cNvPr id="13" name="Straight Connector 12">
            <a:extLst>
              <a:ext uri="{FF2B5EF4-FFF2-40B4-BE49-F238E27FC236}">
                <a16:creationId xmlns:a16="http://schemas.microsoft.com/office/drawing/2014/main" id="{74EEBF2A-B7AF-4EC9-B6F7-BF425E70A0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50985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12927E5-081D-440D-A775-C0AE9DA1E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07" y="489856"/>
            <a:ext cx="11147071" cy="147664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F71EBA-B721-8912-787C-56DE9DA9AC32}"/>
              </a:ext>
            </a:extLst>
          </p:cNvPr>
          <p:cNvSpPr>
            <a:spLocks noGrp="1"/>
          </p:cNvSpPr>
          <p:nvPr>
            <p:ph type="title"/>
          </p:nvPr>
        </p:nvSpPr>
        <p:spPr>
          <a:xfrm>
            <a:off x="1378750" y="959154"/>
            <a:ext cx="10813250" cy="935437"/>
          </a:xfrm>
        </p:spPr>
        <p:txBody>
          <a:bodyPr>
            <a:normAutofit fontScale="90000"/>
          </a:bodyPr>
          <a:lstStyle/>
          <a:p>
            <a:pPr>
              <a:lnSpc>
                <a:spcPct val="90000"/>
              </a:lnSpc>
            </a:pPr>
            <a:r>
              <a:rPr lang="zh-TW" altLang="en-US" sz="3100" b="1" i="0" dirty="0">
                <a:effectLst/>
                <a:latin typeface="Arial" panose="020B0604020202020204" pitchFamily="34" charset="0"/>
                <a:cs typeface="Arial" panose="020B0604020202020204" pitchFamily="34" charset="0"/>
              </a:rPr>
              <a:t>亞利桑那州商務局如何幫助發展和支持當地小型企業</a:t>
            </a:r>
            <a:br>
              <a:rPr lang="zh-TW" altLang="en-US" sz="3100" b="1" i="0" dirty="0">
                <a:effectLst/>
                <a:latin typeface="Arial" panose="020B0604020202020204" pitchFamily="34" charset="0"/>
                <a:cs typeface="Arial" panose="020B0604020202020204" pitchFamily="34" charset="0"/>
              </a:rPr>
            </a:br>
            <a:endParaRPr lang="en-US" sz="3100" b="1" dirty="0">
              <a:latin typeface="Arial" panose="020B0604020202020204" pitchFamily="34" charset="0"/>
              <a:cs typeface="Arial" panose="020B0604020202020204" pitchFamily="34" charset="0"/>
            </a:endParaRPr>
          </a:p>
        </p:txBody>
      </p:sp>
      <p:cxnSp>
        <p:nvCxnSpPr>
          <p:cNvPr id="22" name="Straight Connector 21">
            <a:extLst>
              <a:ext uri="{FF2B5EF4-FFF2-40B4-BE49-F238E27FC236}">
                <a16:creationId xmlns:a16="http://schemas.microsoft.com/office/drawing/2014/main" id="{22CDD0E7-BDD6-41F4-8AAB-088A2E8D03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4" name="Picture 3">
            <a:extLst>
              <a:ext uri="{FF2B5EF4-FFF2-40B4-BE49-F238E27FC236}">
                <a16:creationId xmlns:a16="http://schemas.microsoft.com/office/drawing/2014/main" id="{B5E93C4C-3D58-D79C-E557-89A6E49A0272}"/>
              </a:ext>
            </a:extLst>
          </p:cNvPr>
          <p:cNvPicPr>
            <a:picLocks noChangeAspect="1"/>
          </p:cNvPicPr>
          <p:nvPr/>
        </p:nvPicPr>
        <p:blipFill rotWithShape="1">
          <a:blip r:embed="rId2">
            <a:alphaModFix/>
          </a:blip>
          <a:srcRect t="638" r="-1" b="19991"/>
          <a:stretch/>
        </p:blipFill>
        <p:spPr>
          <a:xfrm>
            <a:off x="481007" y="2563325"/>
            <a:ext cx="3266534" cy="2848124"/>
          </a:xfrm>
          <a:prstGeom prst="rect">
            <a:avLst/>
          </a:prstGeom>
        </p:spPr>
      </p:pic>
      <p:cxnSp>
        <p:nvCxnSpPr>
          <p:cNvPr id="24" name="Straight Connector 23">
            <a:extLst>
              <a:ext uri="{FF2B5EF4-FFF2-40B4-BE49-F238E27FC236}">
                <a16:creationId xmlns:a16="http://schemas.microsoft.com/office/drawing/2014/main" id="{C4558310-C928-4426-BFAC-68450D291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199351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3" name="Content Placeholder 2">
            <a:extLst>
              <a:ext uri="{FF2B5EF4-FFF2-40B4-BE49-F238E27FC236}">
                <a16:creationId xmlns:a16="http://schemas.microsoft.com/office/drawing/2014/main" id="{178B4793-F774-A5C4-D20E-E079B344239C}"/>
              </a:ext>
            </a:extLst>
          </p:cNvPr>
          <p:cNvSpPr>
            <a:spLocks noGrp="1"/>
          </p:cNvSpPr>
          <p:nvPr>
            <p:ph idx="1"/>
          </p:nvPr>
        </p:nvSpPr>
        <p:spPr>
          <a:xfrm>
            <a:off x="4047345" y="2247497"/>
            <a:ext cx="7562968" cy="4219563"/>
          </a:xfrm>
        </p:spPr>
        <p:txBody>
          <a:bodyPr anchor="ctr">
            <a:noAutofit/>
          </a:bodyPr>
          <a:lstStyle/>
          <a:p>
            <a:pPr marL="171450" indent="-171450">
              <a:lnSpc>
                <a:spcPct val="90000"/>
              </a:lnSpc>
              <a:buFont typeface="Arial" panose="020B0604020202020204" pitchFamily="34" charset="0"/>
              <a:buChar char="•"/>
            </a:pPr>
            <a:r>
              <a:rPr lang="zh-TW" altLang="en-US" sz="1800" b="0" i="0" dirty="0">
                <a:effectLst/>
                <a:latin typeface="Arial" panose="020B0604020202020204" pitchFamily="34" charset="0"/>
                <a:cs typeface="Arial" panose="020B0604020202020204" pitchFamily="34" charset="0"/>
              </a:rPr>
              <a:t>近年來，亞利桑那州已經落地了一些全國最大的擴張項目，涉及半導體、電池、汽車等領域。</a:t>
            </a:r>
          </a:p>
          <a:p>
            <a:pPr marL="171450" indent="-171450">
              <a:lnSpc>
                <a:spcPct val="90000"/>
              </a:lnSpc>
              <a:buFont typeface="Arial" panose="020B0604020202020204" pitchFamily="34" charset="0"/>
              <a:buChar char="•"/>
            </a:pPr>
            <a:r>
              <a:rPr lang="zh-TW" altLang="en-US" sz="1800" b="0" i="0" dirty="0">
                <a:effectLst/>
                <a:latin typeface="Arial" panose="020B0604020202020204" pitchFamily="34" charset="0"/>
                <a:cs typeface="Arial" panose="020B0604020202020204" pitchFamily="34" charset="0"/>
              </a:rPr>
              <a:t>除了直接就業和投資之外，這些勝利還為當地供應商和銷售商帶來了額外的好處，對於亞利桑那州領先的經濟發展機構來說，這些中小型企業同樣重要。</a:t>
            </a:r>
          </a:p>
          <a:p>
            <a:pPr marL="171450" indent="-171450">
              <a:lnSpc>
                <a:spcPct val="90000"/>
              </a:lnSpc>
              <a:buFont typeface="Arial" panose="020B0604020202020204" pitchFamily="34" charset="0"/>
              <a:buChar char="•"/>
            </a:pPr>
            <a:r>
              <a:rPr lang="zh-TW" altLang="en-US" sz="1800" b="0" i="0" dirty="0">
                <a:effectLst/>
                <a:latin typeface="Arial" panose="020B0604020202020204" pitchFamily="34" charset="0"/>
                <a:cs typeface="Arial" panose="020B0604020202020204" pitchFamily="34" charset="0"/>
              </a:rPr>
              <a:t>小型企業訓練營於 </a:t>
            </a:r>
            <a:r>
              <a:rPr lang="en-US" altLang="zh-TW" sz="1800" b="0" i="0" dirty="0">
                <a:effectLst/>
                <a:latin typeface="Arial" panose="020B0604020202020204" pitchFamily="34" charset="0"/>
                <a:cs typeface="Arial" panose="020B0604020202020204" pitchFamily="34" charset="0"/>
              </a:rPr>
              <a:t>2020 </a:t>
            </a:r>
            <a:r>
              <a:rPr lang="zh-TW" altLang="en-US" sz="1800" b="0" i="0" dirty="0">
                <a:effectLst/>
                <a:latin typeface="Arial" panose="020B0604020202020204" pitchFamily="34" charset="0"/>
                <a:cs typeface="Arial" panose="020B0604020202020204" pitchFamily="34" charset="0"/>
              </a:rPr>
              <a:t>年 </a:t>
            </a:r>
            <a:r>
              <a:rPr lang="en-US" altLang="zh-TW" sz="1800" b="0" i="0" dirty="0">
                <a:effectLst/>
                <a:latin typeface="Arial" panose="020B0604020202020204" pitchFamily="34" charset="0"/>
                <a:cs typeface="Arial" panose="020B0604020202020204" pitchFamily="34" charset="0"/>
              </a:rPr>
              <a:t>4 </a:t>
            </a:r>
            <a:r>
              <a:rPr lang="zh-TW" altLang="en-US" sz="1800" b="0" i="0" dirty="0">
                <a:effectLst/>
                <a:latin typeface="Arial" panose="020B0604020202020204" pitchFamily="34" charset="0"/>
                <a:cs typeface="Arial" panose="020B0604020202020204" pitchFamily="34" charset="0"/>
              </a:rPr>
              <a:t>月推出，旨在為疫情期間的企業提供支持，現已發展成為一項將企業家與專家和資源聯繫起來的綜合服務。該計劃提供免費的虛擬網路研討會和實踐研討會，由來自領先公司、大學、社區學院計畫和非營利組織的商界領袖和主題專家授課。</a:t>
            </a:r>
          </a:p>
          <a:p>
            <a:pPr marL="171450" indent="-171450">
              <a:lnSpc>
                <a:spcPct val="90000"/>
              </a:lnSpc>
              <a:buFont typeface="Arial" panose="020B0604020202020204" pitchFamily="34" charset="0"/>
              <a:buChar char="•"/>
            </a:pPr>
            <a:r>
              <a:rPr lang="zh-TW" altLang="en-US" sz="1800" b="0" i="0" dirty="0">
                <a:effectLst/>
                <a:latin typeface="Arial" panose="020B0604020202020204" pitchFamily="34" charset="0"/>
                <a:cs typeface="Arial" panose="020B0604020202020204" pitchFamily="34" charset="0"/>
              </a:rPr>
              <a:t>課程涵蓋廣泛的商業主題，如財務、行銷、銷售、領導力和管理培訓、法律、技術、籌款等。內容已發展到包括該計劃的西班牙語版本，以及為退伍軍人擁有的企業提供特定資源的會議。</a:t>
            </a:r>
          </a:p>
          <a:p>
            <a:pPr>
              <a:lnSpc>
                <a:spcPct val="90000"/>
              </a:lnSpc>
            </a:pPr>
            <a:br>
              <a:rPr lang="zh-TW" alt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B58B45F5-E162-4AF7-9E46-A4290969B4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24057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C12927E5-081D-440D-A775-C0AE9DA1E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07" y="489856"/>
            <a:ext cx="11147071" cy="147664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5CC443-892C-DCA2-DE2C-369E398EEFC7}"/>
              </a:ext>
            </a:extLst>
          </p:cNvPr>
          <p:cNvSpPr>
            <a:spLocks noGrp="1"/>
          </p:cNvSpPr>
          <p:nvPr>
            <p:ph type="title"/>
          </p:nvPr>
        </p:nvSpPr>
        <p:spPr>
          <a:xfrm>
            <a:off x="2541873" y="678279"/>
            <a:ext cx="10813250" cy="1022100"/>
          </a:xfrm>
        </p:spPr>
        <p:txBody>
          <a:bodyPr>
            <a:normAutofit/>
          </a:bodyPr>
          <a:lstStyle/>
          <a:p>
            <a:pPr>
              <a:lnSpc>
                <a:spcPct val="90000"/>
              </a:lnSpc>
            </a:pPr>
            <a:r>
              <a:rPr lang="zh-TW" altLang="en-US" sz="3200" b="1" i="0" dirty="0">
                <a:effectLst/>
                <a:latin typeface="Arial" panose="020B0604020202020204" pitchFamily="34" charset="0"/>
                <a:cs typeface="Arial" panose="020B0604020202020204" pitchFamily="34" charset="0"/>
              </a:rPr>
              <a:t>亚利桑那州正在成为绿色项目的磁石</a:t>
            </a:r>
            <a:endParaRPr lang="en-US" sz="3200" b="1" dirty="0">
              <a:latin typeface="Arial" panose="020B06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22CDD0E7-BDD6-41F4-8AAB-088A2E8D03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4" name="Picture 3">
            <a:extLst>
              <a:ext uri="{FF2B5EF4-FFF2-40B4-BE49-F238E27FC236}">
                <a16:creationId xmlns:a16="http://schemas.microsoft.com/office/drawing/2014/main" id="{DF9C013E-0768-A14C-0356-665974257383}"/>
              </a:ext>
            </a:extLst>
          </p:cNvPr>
          <p:cNvPicPr>
            <a:picLocks noChangeAspect="1"/>
          </p:cNvPicPr>
          <p:nvPr/>
        </p:nvPicPr>
        <p:blipFill rotWithShape="1">
          <a:blip r:embed="rId2">
            <a:alphaModFix/>
          </a:blip>
          <a:srcRect l="20155" r="8976" b="1"/>
          <a:stretch/>
        </p:blipFill>
        <p:spPr>
          <a:xfrm>
            <a:off x="481007" y="1993515"/>
            <a:ext cx="5511628" cy="4374624"/>
          </a:xfrm>
          <a:prstGeom prst="rect">
            <a:avLst/>
          </a:prstGeom>
        </p:spPr>
      </p:pic>
      <p:cxnSp>
        <p:nvCxnSpPr>
          <p:cNvPr id="28" name="Straight Connector 27">
            <a:extLst>
              <a:ext uri="{FF2B5EF4-FFF2-40B4-BE49-F238E27FC236}">
                <a16:creationId xmlns:a16="http://schemas.microsoft.com/office/drawing/2014/main" id="{C4558310-C928-4426-BFAC-68450D291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199351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3" name="Content Placeholder 2">
            <a:extLst>
              <a:ext uri="{FF2B5EF4-FFF2-40B4-BE49-F238E27FC236}">
                <a16:creationId xmlns:a16="http://schemas.microsoft.com/office/drawing/2014/main" id="{ABB2CF72-3742-483C-C216-2FFD4E549784}"/>
              </a:ext>
            </a:extLst>
          </p:cNvPr>
          <p:cNvSpPr>
            <a:spLocks noGrp="1"/>
          </p:cNvSpPr>
          <p:nvPr>
            <p:ph idx="1"/>
          </p:nvPr>
        </p:nvSpPr>
        <p:spPr>
          <a:xfrm>
            <a:off x="6216171" y="2247497"/>
            <a:ext cx="5394141" cy="3888557"/>
          </a:xfrm>
        </p:spPr>
        <p:txBody>
          <a:bodyPr anchor="ctr">
            <a:normAutofit/>
          </a:bodyPr>
          <a:lstStyle/>
          <a:p>
            <a:r>
              <a:rPr lang="zh-TW" sz="2000" dirty="0">
                <a:latin typeface="Arial" panose="020B0604020202020204" pitchFamily="34" charset="0"/>
                <a:cs typeface="Arial" panose="020B0604020202020204" pitchFamily="34" charset="0"/>
              </a:rPr>
              <a:t>根據</a:t>
            </a:r>
            <a:r>
              <a:rPr lang="en-US" altLang="zh-TW" sz="2000" dirty="0">
                <a:latin typeface="Arial" panose="020B0604020202020204" pitchFamily="34" charset="0"/>
                <a:cs typeface="Arial" panose="020B0604020202020204" pitchFamily="34" charset="0"/>
              </a:rPr>
              <a:t>Climate</a:t>
            </a:r>
            <a:r>
              <a:rPr lang="zh-CN" altLang="en-US" sz="2000" dirty="0">
                <a:latin typeface="Arial" panose="020B0604020202020204" pitchFamily="34" charset="0"/>
                <a:cs typeface="Arial" panose="020B0604020202020204" pitchFamily="34" charset="0"/>
              </a:rPr>
              <a:t> </a:t>
            </a:r>
            <a:r>
              <a:rPr lang="en-US" altLang="zh-CN" sz="2000" dirty="0">
                <a:latin typeface="Arial" panose="020B0604020202020204" pitchFamily="34" charset="0"/>
                <a:cs typeface="Arial" panose="020B0604020202020204" pitchFamily="34" charset="0"/>
              </a:rPr>
              <a:t>Power</a:t>
            </a:r>
            <a:r>
              <a:rPr lang="zh-TW" sz="2000" dirty="0">
                <a:latin typeface="Arial" panose="020B0604020202020204" pitchFamily="34" charset="0"/>
                <a:cs typeface="Arial" panose="020B0604020202020204" pitchFamily="34" charset="0"/>
              </a:rPr>
              <a:t>的報告，截至 8 月份，亞利桑那州增加了近 13,000 個清潔能源工作崗位，在美國排名第七。這些就業機會代表著私部門對大約十幾個新項目的投資超過 80 億美元。</a:t>
            </a:r>
            <a:endParaRPr lang="en-US" altLang="zh-TW" sz="2000" dirty="0">
              <a:latin typeface="Arial" panose="020B0604020202020204" pitchFamily="34" charset="0"/>
              <a:cs typeface="Arial" panose="020B0604020202020204" pitchFamily="34" charset="0"/>
            </a:endParaRPr>
          </a:p>
          <a:p>
            <a:r>
              <a:rPr lang="zh-TW" altLang="en-US" sz="2000" i="0" dirty="0">
                <a:effectLst/>
                <a:latin typeface="Arial" panose="020B0604020202020204" pitchFamily="34" charset="0"/>
                <a:cs typeface="Arial" panose="020B0604020202020204" pitchFamily="34" charset="0"/>
              </a:rPr>
              <a:t>亚利桑那州世界一流的大学是推动该州绿色科技雄心的关键因素。今年四月，亚利桑那州立大学（</a:t>
            </a:r>
            <a:r>
              <a:rPr lang="en-US" sz="2000" i="0" dirty="0">
                <a:effectLst/>
                <a:latin typeface="Arial" panose="020B0604020202020204" pitchFamily="34" charset="0"/>
                <a:cs typeface="Arial" panose="020B0604020202020204" pitchFamily="34" charset="0"/>
              </a:rPr>
              <a:t>ASU）</a:t>
            </a:r>
            <a:r>
              <a:rPr lang="zh-TW" altLang="en-US" sz="2000" i="0" dirty="0">
                <a:effectLst/>
                <a:latin typeface="Arial" panose="020B0604020202020204" pitchFamily="34" charset="0"/>
                <a:cs typeface="Arial" panose="020B0604020202020204" pitchFamily="34" charset="0"/>
              </a:rPr>
              <a:t>在美国被</a:t>
            </a:r>
            <a:r>
              <a:rPr lang="en-US" sz="2000" i="0" dirty="0">
                <a:effectLst/>
                <a:latin typeface="Arial" panose="020B0604020202020204" pitchFamily="34" charset="0"/>
                <a:cs typeface="Arial" panose="020B0604020202020204" pitchFamily="34" charset="0"/>
              </a:rPr>
              <a:t>Sustainability Tracking, Assessment &amp; Rating </a:t>
            </a:r>
            <a:r>
              <a:rPr lang="en-US" sz="2000" i="0" dirty="0" err="1">
                <a:effectLst/>
                <a:latin typeface="Arial" panose="020B0604020202020204" pitchFamily="34" charset="0"/>
                <a:cs typeface="Arial" panose="020B0604020202020204" pitchFamily="34" charset="0"/>
              </a:rPr>
              <a:t>System（STARS</a:t>
            </a:r>
            <a:r>
              <a:rPr lang="en-US" sz="2000" i="0" dirty="0">
                <a:effectLst/>
                <a:latin typeface="Arial" panose="020B0604020202020204" pitchFamily="34" charset="0"/>
                <a:cs typeface="Arial" panose="020B0604020202020204" pitchFamily="34" charset="0"/>
              </a:rPr>
              <a:t>）</a:t>
            </a:r>
            <a:r>
              <a:rPr lang="zh-TW" altLang="en-US" sz="2000" i="0" dirty="0">
                <a:effectLst/>
                <a:latin typeface="Arial" panose="020B0604020202020204" pitchFamily="34" charset="0"/>
                <a:cs typeface="Arial" panose="020B0604020202020204" pitchFamily="34" charset="0"/>
              </a:rPr>
              <a:t>评为可持续性实践方面排名第一，全球排名第二。</a:t>
            </a:r>
            <a:r>
              <a:rPr lang="en-US" sz="2000" i="0" dirty="0">
                <a:effectLst/>
                <a:latin typeface="Arial" panose="020B0604020202020204" pitchFamily="34" charset="0"/>
                <a:cs typeface="Arial" panose="020B0604020202020204" pitchFamily="34" charset="0"/>
              </a:rPr>
              <a:t>STARS</a:t>
            </a:r>
            <a:r>
              <a:rPr lang="zh-TW" altLang="en-US" sz="2000" i="0" dirty="0">
                <a:effectLst/>
                <a:latin typeface="Arial" panose="020B0604020202020204" pitchFamily="34" charset="0"/>
                <a:cs typeface="Arial" panose="020B0604020202020204" pitchFamily="34" charset="0"/>
              </a:rPr>
              <a:t>是由美国高等教育可持续性促进协会推出的评估计划。</a:t>
            </a:r>
          </a:p>
          <a:p>
            <a:endParaRPr lang="en-US" sz="2000" dirty="0"/>
          </a:p>
        </p:txBody>
      </p:sp>
      <p:cxnSp>
        <p:nvCxnSpPr>
          <p:cNvPr id="30" name="Straight Connector 29">
            <a:extLst>
              <a:ext uri="{FF2B5EF4-FFF2-40B4-BE49-F238E27FC236}">
                <a16:creationId xmlns:a16="http://schemas.microsoft.com/office/drawing/2014/main" id="{B58B45F5-E162-4AF7-9E46-A4290969B4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38510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A2EFA84C-D756-4DC7-AA46-68D776F37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 useBgFill="1">
        <p:nvSpPr>
          <p:cNvPr id="31" name="Rectangle 30">
            <a:extLst>
              <a:ext uri="{FF2B5EF4-FFF2-40B4-BE49-F238E27FC236}">
                <a16:creationId xmlns:a16="http://schemas.microsoft.com/office/drawing/2014/main" id="{35F60170-91B4-45F0-B88B-9C07AEC46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3CD475-074D-5D35-13CD-DB7D41B0CB87}"/>
              </a:ext>
            </a:extLst>
          </p:cNvPr>
          <p:cNvSpPr>
            <a:spLocks noGrp="1"/>
          </p:cNvSpPr>
          <p:nvPr>
            <p:ph type="title"/>
          </p:nvPr>
        </p:nvSpPr>
        <p:spPr>
          <a:xfrm>
            <a:off x="7871791" y="1312469"/>
            <a:ext cx="3757880" cy="3590813"/>
          </a:xfrm>
        </p:spPr>
        <p:txBody>
          <a:bodyPr vert="horz" lIns="91440" tIns="45720" rIns="91440" bIns="45720" rtlCol="0" anchor="b">
            <a:normAutofit/>
          </a:bodyPr>
          <a:lstStyle/>
          <a:p>
            <a:pPr>
              <a:lnSpc>
                <a:spcPct val="90000"/>
              </a:lnSpc>
            </a:pPr>
            <a:r>
              <a:rPr lang="en-US" sz="3600" b="0" i="0" dirty="0">
                <a:effectLst/>
                <a:latin typeface="Times New Roman" panose="02020603050405020304" pitchFamily="18" charset="0"/>
                <a:cs typeface="Times New Roman" panose="02020603050405020304" pitchFamily="18" charset="0"/>
              </a:rPr>
              <a:t>Scottsdale was ranked No.1 in the nation as the best city for jobs in 2024, According to a new report by WalletHub</a:t>
            </a:r>
            <a:endParaRPr lang="en-US" sz="3600" dirty="0">
              <a:latin typeface="Times New Roman" panose="02020603050405020304" pitchFamily="18" charset="0"/>
              <a:cs typeface="Times New Roman" panose="02020603050405020304" pitchFamily="18" charset="0"/>
            </a:endParaRPr>
          </a:p>
        </p:txBody>
      </p:sp>
      <p:cxnSp>
        <p:nvCxnSpPr>
          <p:cNvPr id="33" name="Straight Connector 32">
            <a:extLst>
              <a:ext uri="{FF2B5EF4-FFF2-40B4-BE49-F238E27FC236}">
                <a16:creationId xmlns:a16="http://schemas.microsoft.com/office/drawing/2014/main" id="{FBE3B19C-5EF6-492A-AA6F-EC0C2F236D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5" name="Content Placeholder 4" descr="A table with numbers and a list of jobs&#10;&#10;Description automatically generated with medium confidence">
            <a:extLst>
              <a:ext uri="{FF2B5EF4-FFF2-40B4-BE49-F238E27FC236}">
                <a16:creationId xmlns:a16="http://schemas.microsoft.com/office/drawing/2014/main" id="{57723A21-F74F-44AD-2FF2-00B946D0A10F}"/>
              </a:ext>
            </a:extLst>
          </p:cNvPr>
          <p:cNvPicPr>
            <a:picLocks noChangeAspect="1"/>
          </p:cNvPicPr>
          <p:nvPr/>
        </p:nvPicPr>
        <p:blipFill>
          <a:blip r:embed="rId2">
            <a:alphaModFix/>
          </a:blip>
          <a:stretch>
            <a:fillRect/>
          </a:stretch>
        </p:blipFill>
        <p:spPr>
          <a:xfrm>
            <a:off x="784639" y="1097566"/>
            <a:ext cx="6782352" cy="4662867"/>
          </a:xfrm>
          <a:prstGeom prst="rect">
            <a:avLst/>
          </a:prstGeom>
        </p:spPr>
      </p:pic>
      <p:cxnSp>
        <p:nvCxnSpPr>
          <p:cNvPr id="35" name="Straight Connector 34">
            <a:extLst>
              <a:ext uri="{FF2B5EF4-FFF2-40B4-BE49-F238E27FC236}">
                <a16:creationId xmlns:a16="http://schemas.microsoft.com/office/drawing/2014/main" id="{02DB647E-7779-454B-9098-17E6CE33DD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16574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AE489C-C2B4-795E-306B-1440E0D788B0}"/>
              </a:ext>
            </a:extLst>
          </p:cNvPr>
          <p:cNvPicPr>
            <a:picLocks noChangeAspect="1"/>
          </p:cNvPicPr>
          <p:nvPr/>
        </p:nvPicPr>
        <p:blipFill>
          <a:blip r:embed="rId2"/>
          <a:stretch>
            <a:fillRect/>
          </a:stretch>
        </p:blipFill>
        <p:spPr>
          <a:xfrm>
            <a:off x="6530650" y="1364975"/>
            <a:ext cx="5058094" cy="3803373"/>
          </a:xfrm>
          <a:prstGeom prst="rect">
            <a:avLst/>
          </a:prstGeom>
        </p:spPr>
      </p:pic>
      <p:sp>
        <p:nvSpPr>
          <p:cNvPr id="8" name="Title 1">
            <a:extLst>
              <a:ext uri="{FF2B5EF4-FFF2-40B4-BE49-F238E27FC236}">
                <a16:creationId xmlns:a16="http://schemas.microsoft.com/office/drawing/2014/main" id="{D0F74865-5CAE-BB2B-410C-A98BAF01B425}"/>
              </a:ext>
            </a:extLst>
          </p:cNvPr>
          <p:cNvSpPr txBox="1">
            <a:spLocks/>
          </p:cNvSpPr>
          <p:nvPr/>
        </p:nvSpPr>
        <p:spPr>
          <a:xfrm>
            <a:off x="959679" y="1364975"/>
            <a:ext cx="5248965" cy="3803373"/>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6600" kern="1200">
                <a:solidFill>
                  <a:schemeClr val="tx1"/>
                </a:solidFill>
                <a:latin typeface="+mj-lt"/>
                <a:ea typeface="+mj-ea"/>
                <a:cs typeface="+mj-cs"/>
              </a:defRPr>
            </a:lvl1pPr>
          </a:lstStyle>
          <a:p>
            <a:r>
              <a:rPr lang="en-US" sz="2800" dirty="0">
                <a:solidFill>
                  <a:srgbClr val="000000"/>
                </a:solidFill>
                <a:latin typeface="Times New Roman" panose="02020603050405020304" pitchFamily="18" charset="0"/>
                <a:cs typeface="Times New Roman" panose="02020603050405020304" pitchFamily="18" charset="0"/>
              </a:rPr>
              <a:t>A report from CoStar Group Inc. found that the 85212 ZIP code went from 4.6 million square feet of existing inventory at the end of 2019 to over 16 million square feet today. Another 8.7 million square feet is underway with roughly 75% being available to lease.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683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qr code on a white background&#10;&#10;Description automatically generated">
            <a:extLst>
              <a:ext uri="{FF2B5EF4-FFF2-40B4-BE49-F238E27FC236}">
                <a16:creationId xmlns:a16="http://schemas.microsoft.com/office/drawing/2014/main" id="{3E8597C3-53F2-6FC3-FD52-AA4DC0BD7D7E}"/>
              </a:ext>
            </a:extLst>
          </p:cNvPr>
          <p:cNvPicPr>
            <a:picLocks noGrp="1" noChangeAspect="1"/>
          </p:cNvPicPr>
          <p:nvPr>
            <p:ph idx="1"/>
          </p:nvPr>
        </p:nvPicPr>
        <p:blipFill rotWithShape="1">
          <a:blip r:embed="rId2"/>
          <a:srcRect t="19921" r="1" b="1"/>
          <a:stretch/>
        </p:blipFill>
        <p:spPr>
          <a:xfrm>
            <a:off x="1684632" y="1216476"/>
            <a:ext cx="8822736" cy="4557001"/>
          </a:xfrm>
          <a:prstGeom prst="rect">
            <a:avLst/>
          </a:prstGeom>
        </p:spPr>
      </p:pic>
      <p:sp>
        <p:nvSpPr>
          <p:cNvPr id="6" name="TextBox 5">
            <a:extLst>
              <a:ext uri="{FF2B5EF4-FFF2-40B4-BE49-F238E27FC236}">
                <a16:creationId xmlns:a16="http://schemas.microsoft.com/office/drawing/2014/main" id="{B2815B8D-1679-E0C8-473F-8CFF65C7DD4B}"/>
              </a:ext>
            </a:extLst>
          </p:cNvPr>
          <p:cNvSpPr txBox="1"/>
          <p:nvPr/>
        </p:nvSpPr>
        <p:spPr>
          <a:xfrm>
            <a:off x="5314573" y="435076"/>
            <a:ext cx="1562854" cy="400110"/>
          </a:xfrm>
          <a:prstGeom prst="rect">
            <a:avLst/>
          </a:prstGeom>
          <a:noFill/>
        </p:spPr>
        <p:txBody>
          <a:bodyPr wrap="square" rtlCol="0">
            <a:spAutoFit/>
          </a:bodyPr>
          <a:lstStyle/>
          <a:p>
            <a:r>
              <a:rPr lang="en-US" sz="2000" dirty="0"/>
              <a:t>Thank you </a:t>
            </a:r>
          </a:p>
        </p:txBody>
      </p:sp>
    </p:spTree>
    <p:extLst>
      <p:ext uri="{BB962C8B-B14F-4D97-AF65-F5344CB8AC3E}">
        <p14:creationId xmlns:p14="http://schemas.microsoft.com/office/powerpoint/2010/main" val="3778781488"/>
      </p:ext>
    </p:extLst>
  </p:cSld>
  <p:clrMapOvr>
    <a:masterClrMapping/>
  </p:clrMapOvr>
</p:sld>
</file>

<file path=ppt/theme/theme1.xml><?xml version="1.0" encoding="utf-8"?>
<a:theme xmlns:a="http://schemas.openxmlformats.org/drawingml/2006/main" name="LevelVTI">
  <a:themeElements>
    <a:clrScheme name="Custom 88">
      <a:dk1>
        <a:sysClr val="windowText" lastClr="000000"/>
      </a:dk1>
      <a:lt1>
        <a:sysClr val="window" lastClr="FFFFFF"/>
      </a:lt1>
      <a:dk2>
        <a:srgbClr val="182230"/>
      </a:dk2>
      <a:lt2>
        <a:srgbClr val="F2F2F2"/>
      </a:lt2>
      <a:accent1>
        <a:srgbClr val="00BAC8"/>
      </a:accent1>
      <a:accent2>
        <a:srgbClr val="794DFF"/>
      </a:accent2>
      <a:accent3>
        <a:srgbClr val="00D17D"/>
      </a:accent3>
      <a:accent4>
        <a:srgbClr val="E69500"/>
      </a:accent4>
      <a:accent5>
        <a:srgbClr val="FE5D21"/>
      </a:accent5>
      <a:accent6>
        <a:srgbClr val="939393"/>
      </a:accent6>
      <a:hlink>
        <a:srgbClr val="3E8FF1"/>
      </a:hlink>
      <a:folHlink>
        <a:srgbClr val="939393"/>
      </a:folHlink>
    </a:clrScheme>
    <a:fontScheme name="Seaford">
      <a:majorFont>
        <a:latin typeface="Seaford"/>
        <a:ea typeface=""/>
        <a:cs typeface=""/>
      </a:majorFont>
      <a:minorFont>
        <a:latin typeface="Seafor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velVTI" id="{64F43929-0387-4D33-907F-72B939BCAF99}" vid="{D804DF84-3298-4A39-BA0E-21F83D68BC2A}"/>
    </a:ext>
  </a:extLst>
</a:theme>
</file>

<file path=docProps/app.xml><?xml version="1.0" encoding="utf-8"?>
<Properties xmlns="http://schemas.openxmlformats.org/officeDocument/2006/extended-properties" xmlns:vt="http://schemas.openxmlformats.org/officeDocument/2006/docPropsVTypes">
  <TotalTime>53</TotalTime>
  <Words>560</Words>
  <Application>Microsoft Macintosh PowerPoint</Application>
  <PresentationFormat>Widescreen</PresentationFormat>
  <Paragraphs>13</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Microsoft YaHei UI</vt:lpstr>
      <vt:lpstr>Arial</vt:lpstr>
      <vt:lpstr>Seaford</vt:lpstr>
      <vt:lpstr>Times New Roman</vt:lpstr>
      <vt:lpstr>LevelVTI</vt:lpstr>
      <vt:lpstr>PowerPoint Presentation</vt:lpstr>
      <vt:lpstr>亞利桑那州商務局如何幫助發展和支持當地小型企業 </vt:lpstr>
      <vt:lpstr>亚利桑那州正在成为绿色项目的磁石</vt:lpstr>
      <vt:lpstr>Scottsdale was ranked No.1 in the nation as the best city for jobs in 2024, According to a new report by WalletHub</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Cao</dc:creator>
  <cp:lastModifiedBy>michael leng</cp:lastModifiedBy>
  <cp:revision>2</cp:revision>
  <cp:lastPrinted>2024-01-07T01:39:31Z</cp:lastPrinted>
  <dcterms:created xsi:type="dcterms:W3CDTF">2024-01-05T23:58:09Z</dcterms:created>
  <dcterms:modified xsi:type="dcterms:W3CDTF">2024-01-07T01:39:42Z</dcterms:modified>
</cp:coreProperties>
</file>